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4722" r:id="rId1"/>
  </p:sldMasterIdLst>
  <p:notesMasterIdLst>
    <p:notesMasterId r:id="rId3"/>
  </p:notesMasterIdLst>
  <p:sldIdLst>
    <p:sldId id="260" r:id="rId2"/>
  </p:sldIdLst>
  <p:sldSz cx="9906000" cy="6858000" type="A4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7852"/>
    <a:srgbClr val="D87234"/>
    <a:srgbClr val="D09E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2" d="100"/>
          <a:sy n="72" d="100"/>
        </p:scale>
        <p:origin x="-924" y="-48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4F42E32-D85F-4A24-A5F7-B2CB951E7552}" type="datetimeFigureOut">
              <a:rPr lang="ru-RU" smtClean="0"/>
              <a:t>06.05.2024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11200" y="744538"/>
            <a:ext cx="537527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6DD0514-26F9-485F-A97B-7A1487C1AE2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5150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711200" y="744538"/>
            <a:ext cx="5375275" cy="3722687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6DD0514-26F9-485F-A97B-7A1487C1AE28}" type="slidenum">
              <a:rPr lang="ru-RU" smtClean="0"/>
              <a:t>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265922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966140" y="5617774"/>
            <a:ext cx="7998180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1072449" y="1016990"/>
            <a:ext cx="7778044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1073151" y="1009651"/>
            <a:ext cx="7778044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833648" y="702069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8533674" y="726098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71134" y="1794935"/>
            <a:ext cx="6200424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71134" y="3736622"/>
            <a:ext cx="6188194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334899" y="535759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271882" y="5357593"/>
            <a:ext cx="5454415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731758" y="5357593"/>
            <a:ext cx="600192" cy="365125"/>
          </a:xfrm>
        </p:spPr>
        <p:txBody>
          <a:bodyPr/>
          <a:lstStyle>
            <a:lvl1pPr algn="ctr">
              <a:defRPr/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81852" y="925691"/>
            <a:ext cx="1550106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06407" y="1106313"/>
            <a:ext cx="5610344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65394" y="2239431"/>
            <a:ext cx="677521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77623" y="3725335"/>
            <a:ext cx="6750756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406652" y="2121407"/>
            <a:ext cx="34671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5052060" y="2119313"/>
            <a:ext cx="34671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687692" y="2122312"/>
            <a:ext cx="318448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319891" y="2122311"/>
            <a:ext cx="3189732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406652" y="2944368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5032247" y="2944813"/>
            <a:ext cx="3496818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844035" y="603504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812293" y="576072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201391" y="2020043"/>
            <a:ext cx="3320229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5258815" y="1150993"/>
            <a:ext cx="3272525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3803" y="3623748"/>
            <a:ext cx="3302965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0173" y="5885673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67" y="5829262"/>
            <a:ext cx="3816158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87089" y="5896962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84859" y="6058038"/>
            <a:ext cx="8365068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811638" y="576868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807147" y="575769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841279" y="605163"/>
            <a:ext cx="4104686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836833" y="603920"/>
            <a:ext cx="4104686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568699" y="293953"/>
            <a:ext cx="615150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826573" y="309541"/>
            <a:ext cx="566928" cy="614172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98626" y="2020824"/>
            <a:ext cx="331851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5306833" y="1207272"/>
            <a:ext cx="3156685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248156" y="3621024"/>
            <a:ext cx="3298698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874764" y="5888738"/>
            <a:ext cx="1314973" cy="365125"/>
          </a:xfrm>
        </p:spPr>
        <p:txBody>
          <a:bodyPr/>
          <a:lstStyle/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90784" y="5831038"/>
            <a:ext cx="3595630" cy="365125"/>
          </a:xfrm>
        </p:spPr>
        <p:txBody>
          <a:bodyPr/>
          <a:lstStyle/>
          <a:p>
            <a:endParaRPr lang="ru-RU" sz="2400" b="0" strike="noStrike" spc="-1">
              <a:latin typeface="Tino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8192263" y="5900027"/>
            <a:ext cx="600192" cy="365125"/>
          </a:xfrm>
        </p:spPr>
        <p:txBody>
          <a:bodyPr/>
          <a:lstStyle/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906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81038" y="6069330"/>
            <a:ext cx="8581074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92480" y="575310"/>
            <a:ext cx="833755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92480" y="576072"/>
            <a:ext cx="833755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89053" y="273091"/>
            <a:ext cx="615150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814958" y="274541"/>
            <a:ext cx="566928" cy="614172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86276" y="817583"/>
            <a:ext cx="7545682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4961" y="2119257"/>
            <a:ext cx="6712772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992471" y="5809153"/>
            <a:ext cx="1314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>
              <a:lnSpc>
                <a:spcPct val="100000"/>
              </a:lnSpc>
            </a:pPr>
            <a:fld id="{04CF826C-2EA8-48D1-A107-DD406732CE43}" type="datetime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>
                <a:lnSpc>
                  <a:spcPct val="100000"/>
                </a:lnSpc>
              </a:pPr>
              <a:t>06.05.2024</a:t>
            </a:fld>
            <a:endParaRPr lang="ru-RU" sz="1200" b="0" strike="noStrike" spc="-1">
              <a:latin typeface="Tino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90601" y="5809153"/>
            <a:ext cx="600187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 sz="2400" b="0" strike="noStrike" spc="-1">
              <a:latin typeface="Tino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309386" y="5809153"/>
            <a:ext cx="60019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pPr algn="r">
              <a:lnSpc>
                <a:spcPct val="100000"/>
              </a:lnSpc>
            </a:pPr>
            <a:fld id="{C9C6C35F-F3D6-4839-B01A-1707DBD3BCAB}" type="slidenum">
              <a:rPr lang="ru-RU" sz="1200" b="0" strike="noStrike" spc="-1" smtClean="0">
                <a:solidFill>
                  <a:srgbClr val="8B8B8B"/>
                </a:solidFill>
                <a:latin typeface="Calibri"/>
              </a:rPr>
              <a:pPr algn="r">
                <a:lnSpc>
                  <a:spcPct val="100000"/>
                </a:lnSpc>
              </a:pPr>
              <a:t>‹#›</a:t>
            </a:fld>
            <a:endParaRPr lang="ru-RU" sz="1200" b="0" strike="noStrike" spc="-1">
              <a:latin typeface="Tinos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723" r:id="rId1"/>
    <p:sldLayoutId id="2147484724" r:id="rId2"/>
    <p:sldLayoutId id="2147484725" r:id="rId3"/>
    <p:sldLayoutId id="2147484726" r:id="rId4"/>
    <p:sldLayoutId id="2147484727" r:id="rId5"/>
    <p:sldLayoutId id="2147484728" r:id="rId6"/>
    <p:sldLayoutId id="2147484729" r:id="rId7"/>
    <p:sldLayoutId id="2147484730" r:id="rId8"/>
    <p:sldLayoutId id="2147484731" r:id="rId9"/>
    <p:sldLayoutId id="2147484732" r:id="rId10"/>
    <p:sldLayoutId id="214748473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Заголовок 13"/>
          <p:cNvSpPr>
            <a:spLocks noGrp="1"/>
          </p:cNvSpPr>
          <p:nvPr>
            <p:ph type="title"/>
          </p:nvPr>
        </p:nvSpPr>
        <p:spPr>
          <a:xfrm>
            <a:off x="5241032" y="1196752"/>
            <a:ext cx="3384375" cy="1872208"/>
          </a:xfrm>
        </p:spPr>
        <p:txBody>
          <a:bodyPr>
            <a:normAutofit fontScale="90000"/>
          </a:bodyPr>
          <a:lstStyle/>
          <a:p>
            <a:pPr algn="ctr"/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Телеграмм канал «ФНС ЯНАО – семинары» предназначен для проведения налоговыми органами Ямала </a:t>
            </a: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вебинаров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, в том числе по теме ЕНС. 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Вебинары</a:t>
            </a:r>
            <a: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 проводятся в прямом эфире, участники телеграмм канала могут задать вопросы и получить ответы на них.</a:t>
            </a:r>
            <a:br>
              <a:rPr lang="ru-RU" sz="12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3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10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1300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776536" y="476672"/>
            <a:ext cx="4176464" cy="6048672"/>
          </a:xfrm>
          <a:ln>
            <a:solidFill>
              <a:srgbClr val="0070C0"/>
            </a:solidFill>
          </a:ln>
        </p:spPr>
        <p:txBody>
          <a:bodyPr>
            <a:normAutofit fontScale="47500" lnSpcReduction="20000"/>
          </a:bodyPr>
          <a:lstStyle/>
          <a:p>
            <a:pPr marL="45720" indent="0" algn="ctr">
              <a:buNone/>
            </a:pPr>
            <a:r>
              <a:rPr lang="ru-RU" sz="4900" b="1" dirty="0" smtClean="0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</a:t>
            </a: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endParaRPr lang="ru-RU" sz="4300" b="1" dirty="0" smtClean="0">
              <a:solidFill>
                <a:schemeClr val="accent2"/>
              </a:solidFill>
            </a:endParaRPr>
          </a:p>
          <a:p>
            <a:pPr marL="45720" indent="0" algn="ctr">
              <a:buNone/>
            </a:pPr>
            <a:r>
              <a:rPr lang="ru-RU" sz="4300" b="1" dirty="0" smtClean="0">
                <a:solidFill>
                  <a:schemeClr val="accent2"/>
                </a:solidFill>
              </a:rPr>
              <a:t>Календарь мероприятий на </a:t>
            </a:r>
            <a:r>
              <a:rPr lang="ru-RU" sz="4300" b="1" dirty="0">
                <a:solidFill>
                  <a:schemeClr val="accent2"/>
                </a:solidFill>
              </a:rPr>
              <a:t>неделю</a:t>
            </a:r>
          </a:p>
          <a:p>
            <a:pPr marL="0" indent="0" algn="ctr">
              <a:buNone/>
            </a:pPr>
            <a:endParaRPr lang="ru-RU" sz="23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0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7</a:t>
            </a:r>
            <a:r>
              <a:rPr lang="en-US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мая </a:t>
            </a:r>
            <a:r>
              <a:rPr lang="ru-RU" sz="35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sz="3500" b="1" dirty="0" smtClean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15:00</a:t>
            </a:r>
          </a:p>
          <a:p>
            <a:pPr marL="0" indent="0" algn="ctr">
              <a:buNone/>
            </a:pPr>
            <a:endParaRPr lang="ru-RU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Вебинар</a:t>
            </a: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для налогоплательщиков </a:t>
            </a:r>
            <a:endParaRPr lang="en-US" sz="25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5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 </a:t>
            </a:r>
            <a:r>
              <a:rPr lang="ru-RU" sz="2500" b="1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следующим темам:</a:t>
            </a:r>
          </a:p>
          <a:p>
            <a:pPr marL="0" indent="0" algn="ctr">
              <a:buNone/>
            </a:pPr>
            <a:endParaRPr lang="ru-RU" sz="2500" b="1" dirty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Единый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налоговый счет: особенности предоставления уведомления об исчисленных суммах налогов, сборов, страховых взносов. Ответы на </a:t>
            </a:r>
            <a:r>
              <a:rPr lang="ru-RU" sz="250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актуальные </a:t>
            </a:r>
            <a:r>
              <a:rPr lang="ru-RU" sz="250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вопросы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;</a:t>
            </a:r>
            <a:endParaRPr lang="en-US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endParaRPr lang="ru-RU" sz="25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None/>
            </a:pPr>
            <a:r>
              <a:rPr lang="en-US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2.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Возможности </a:t>
            </a:r>
            <a:r>
              <a:rPr lang="ru-RU" sz="25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ЛК ИП, перечень услуг предоставляемых в электронном виде, в том числе в рамках </a:t>
            </a: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ЕНС.</a:t>
            </a:r>
          </a:p>
          <a:p>
            <a:pPr marL="365760" lvl="1" indent="0" algn="ctr">
              <a:buNone/>
            </a:pPr>
            <a:r>
              <a:rPr lang="ru-RU" sz="2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en-US" sz="2000" b="1" dirty="0" smtClean="0">
              <a:solidFill>
                <a:schemeClr val="bg2">
                  <a:lumMod val="25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2000" b="1" dirty="0" smtClean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Ссылка </a:t>
            </a:r>
            <a:r>
              <a:rPr lang="ru-RU" sz="2000" b="1" dirty="0">
                <a:solidFill>
                  <a:schemeClr val="tx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для подключения</a:t>
            </a:r>
            <a:r>
              <a:rPr lang="ru-RU" sz="2000" b="1" dirty="0">
                <a:solidFill>
                  <a:schemeClr val="bg2">
                    <a:lumMod val="25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2000" b="1" dirty="0">
                <a:solidFill>
                  <a:srgbClr val="C00000"/>
                </a:solidFill>
                <a:latin typeface="Times New Roman" pitchFamily="18" charset="0"/>
                <a:cs typeface="Times New Roman" pitchFamily="18" charset="0"/>
              </a:rPr>
              <a:t>  https://t.me/FNSYNAO</a:t>
            </a:r>
          </a:p>
          <a:p>
            <a:pPr marL="0" indent="0" algn="ctr">
              <a:buNone/>
            </a:pPr>
            <a:endParaRPr lang="ru-RU" sz="3500" b="1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5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365760" lvl="1" indent="0" algn="ctr">
              <a:buClr>
                <a:srgbClr val="F14124">
                  <a:lumMod val="75000"/>
                </a:srgbClr>
              </a:buClr>
              <a:buNone/>
            </a:pPr>
            <a:endParaRPr lang="ru-RU" sz="2300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0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5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2300" dirty="0" smtClean="0">
              <a:solidFill>
                <a:srgbClr val="C0000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23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algn="ctr">
              <a:buNone/>
            </a:pPr>
            <a:endParaRPr lang="ru-RU" sz="1800" b="1" dirty="0"/>
          </a:p>
        </p:txBody>
      </p:sp>
      <p:sp>
        <p:nvSpPr>
          <p:cNvPr id="16" name="Текст 15"/>
          <p:cNvSpPr>
            <a:spLocks noGrp="1"/>
          </p:cNvSpPr>
          <p:nvPr>
            <p:ph type="body" sz="half" idx="2"/>
          </p:nvPr>
        </p:nvSpPr>
        <p:spPr>
          <a:xfrm>
            <a:off x="5025008" y="4293096"/>
            <a:ext cx="3744416" cy="1680220"/>
          </a:xfrm>
        </p:spPr>
        <p:txBody>
          <a:bodyPr>
            <a:normAutofit/>
          </a:bodyPr>
          <a:lstStyle/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Контактная 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информация: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сайт: </a:t>
            </a:r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www.nalog.</a:t>
            </a:r>
            <a:r>
              <a:rPr lang="en-US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gov.</a:t>
            </a:r>
            <a:r>
              <a:rPr lang="ru-RU" sz="900" dirty="0" err="1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ru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мы в </a:t>
            </a:r>
            <a:r>
              <a:rPr lang="ru-RU" sz="900" dirty="0" err="1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соцсетях</a:t>
            </a: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https://vk.com/club217972703   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https://ok.ru/group/70000001463990</a:t>
            </a:r>
            <a:br>
              <a:rPr lang="ru-RU" sz="900" dirty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900" dirty="0" smtClean="0">
              <a:solidFill>
                <a:schemeClr val="bg2">
                  <a:lumMod val="50000"/>
                </a:schemeClr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Телефон единого контакт центра:</a:t>
            </a:r>
          </a:p>
          <a:p>
            <a:pPr algn="ctr"/>
            <a:r>
              <a:rPr lang="ru-RU" sz="900" dirty="0" smtClean="0">
                <a:solidFill>
                  <a:schemeClr val="bg2">
                    <a:lumMod val="50000"/>
                  </a:schemeClr>
                </a:solidFill>
                <a:latin typeface="Times New Roman" pitchFamily="18" charset="0"/>
                <a:cs typeface="Times New Roman" pitchFamily="18" charset="0"/>
              </a:rPr>
              <a:t>8 800 222 22 22</a:t>
            </a:r>
          </a:p>
          <a:p>
            <a:pPr algn="ctr"/>
            <a:endParaRPr lang="ru-RU" sz="9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Z:\Отделы\07-ОРН\ЕНС\инфоработа\ВЕБИНАРЫ ЕНС\IMG_7598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74643" y="2564904"/>
            <a:ext cx="1224136" cy="11761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6736" y="634966"/>
            <a:ext cx="648072" cy="626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8739481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Pushpin</Template>
  <TotalTime>2232</TotalTime>
  <Words>73</Words>
  <Application>Microsoft Office PowerPoint</Application>
  <PresentationFormat>Лист A4 (210x297 мм)</PresentationFormat>
  <Paragraphs>26</Paragraphs>
  <Slides>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Кнопка</vt:lpstr>
      <vt:lpstr>                                   Телеграмм канал «ФНС ЯНАО – семинары» предназначен для проведения налоговыми органами Ямала вебинаров, в том числе по теме ЕНС.  Вебинары проводятся в прямом эфире, участники телеграмм канала могут задать вопросы и получить ответы на них.     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Валентина Бадмаева</dc:creator>
  <cp:lastModifiedBy>Internet</cp:lastModifiedBy>
  <cp:revision>284</cp:revision>
  <cp:lastPrinted>2023-03-24T03:51:23Z</cp:lastPrinted>
  <dcterms:created xsi:type="dcterms:W3CDTF">2020-04-10T13:09:37Z</dcterms:created>
  <dcterms:modified xsi:type="dcterms:W3CDTF">2024-05-06T04:18:58Z</dcterms:modified>
  <dc:language>ru-RU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AppVersion">
    <vt:lpwstr>14.0000</vt:lpwstr>
  </property>
  <property fmtid="{D5CDD505-2E9C-101B-9397-08002B2CF9AE}" pid="3" name="HiddenSlides">
    <vt:i4>0</vt:i4>
  </property>
  <property fmtid="{D5CDD505-2E9C-101B-9397-08002B2CF9AE}" pid="4" name="HyperlinksChanged">
    <vt:bool>false</vt:bool>
  </property>
  <property fmtid="{D5CDD505-2E9C-101B-9397-08002B2CF9AE}" pid="5" name="LinksUpToDate">
    <vt:bool>false</vt:bool>
  </property>
  <property fmtid="{D5CDD505-2E9C-101B-9397-08002B2CF9AE}" pid="6" name="MMClips">
    <vt:i4>0</vt:i4>
  </property>
  <property fmtid="{D5CDD505-2E9C-101B-9397-08002B2CF9AE}" pid="7" name="Notes">
    <vt:i4>0</vt:i4>
  </property>
  <property fmtid="{D5CDD505-2E9C-101B-9397-08002B2CF9AE}" pid="8" name="PresentationFormat">
    <vt:lpwstr>Лист A4 (210x297 мм)</vt:lpwstr>
  </property>
  <property fmtid="{D5CDD505-2E9C-101B-9397-08002B2CF9AE}" pid="9" name="ScaleCrop">
    <vt:bool>false</vt:bool>
  </property>
  <property fmtid="{D5CDD505-2E9C-101B-9397-08002B2CF9AE}" pid="10" name="ShareDoc">
    <vt:bool>false</vt:bool>
  </property>
  <property fmtid="{D5CDD505-2E9C-101B-9397-08002B2CF9AE}" pid="11" name="Slides">
    <vt:i4>22</vt:i4>
  </property>
</Properties>
</file>